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7" r:id="rId7"/>
    <p:sldId id="271" r:id="rId8"/>
    <p:sldId id="268" r:id="rId9"/>
    <p:sldId id="266" r:id="rId10"/>
  </p:sldIdLst>
  <p:sldSz cx="9144000" cy="5143500" type="screen16x9"/>
  <p:notesSz cx="6858000" cy="9144000"/>
  <p:embeddedFontLst>
    <p:embeddedFont>
      <p:font typeface="Helvetica Neue" panose="020B0604020202020204" charset="0"/>
      <p:regular r:id="rId12"/>
      <p:bold r:id="rId13"/>
      <p:italic r:id="rId14"/>
      <p:boldItalic r:id="rId15"/>
    </p:embeddedFont>
    <p:embeddedFont>
      <p:font typeface="Helvetica Neue Ligh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ef89f771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22ef89f771c_0_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ef89f771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g22ef89f771c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2a975c43e0_0_4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2a975c43e0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cd1bfebf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cd1bfebf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cd1bfebf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cd1bfebf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Vitamin D plays a vital role in various aspects of health, and its deficiency can have significant implications. Some of the most important health implications of vitamin D are: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1. **Bone Health**: One of the most well-known roles of vitamin D is in promoting calcium absorption in the gut. This is essential for maintaining strong and healthy bones. Without sufficient vitamin D, the body cannot absorb enough calcium, leading to conditions like osteoporosis (brittle bones) in adults and rickets in children (soft and weak bones).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2. **Immune System Function**: Vitamin D may play a role in modulating the immune system. It has been associated with a reduced risk of infections, including respiratory infections like the common cold and flu. Some research also suggests that adequate vitamin D levels may help the immune system respond effectively to pathogens.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3. **Cardiovascular Health**: There is ongoing research into the potential relationship between vitamin D and heart health. Some studies have suggested that low vitamin D levels may be associated with an increased risk of cardiovascular diseases like hypertension, heart disease, and stroke.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4. **Cancer Prevention**: Emerging evidence suggests that vitamin D may play a role in reducing the risk of certain cancers, including breast, prostate, and colorectal cancer. However, more research is needed to establish a definitive link.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5. **Autoimmune Diseases**: Vitamin D may have a protective effect against autoimmune diseases like multiple sclerosis, rheumatoid arthritis, and type 1 diabetes. Some studies suggest that adequate vitamin D levels may help regulate the immune response and reduce the risk of these conditions.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6. **Mood and Mental Health**: There is some evidence to suggest that vitamin D may have a role in mental health. Low vitamin D levels have been associated with conditions like depression and seasonal affective disorder (SAD). However, the exact mechanisms are still being studied.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7. **Pregnancy and Child Development**: Adequate vitamin D during pregnancy is crucial for the development of the baby's bones and overall health. Vitamin D deficiency during pregnancy can lead to complications like gestational diabetes and preeclampsia. It may also affect the child's long-term health.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8. **Muscle Health**: Vitamin D is important for muscle strength and function. Deficiency can lead to muscle weakness, pain, and an increased risk of falls and fractures, especially in older adults.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9. **Autoimmune Diseases**: Some autoimmune diseases, such as multiple sclerosis and rheumatoid arthritis, have been linked to low vitamin D levels. Research is ongoing to understand the precise relationship between vitamin D and autoimmune diseases.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It's important to note that while vitamin D deficiency can have serious health implications, excessive vitamin D intake can also be harmful. Therefore, it's essential to maintain vitamin D levels within the recommended range, which can vary depending on factors like age, sex, and overall health. Consulting with a healthcare provider for regular check-ups and guidance on vitamin D supplementation, if necessary, is advisable.</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ef89f402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g22ef89f402c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p:cSld name="TITLE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52" name="Google Shape;52;p13"/>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rmAutofit/>
          </a:bodyPr>
          <a:lstStyle>
            <a:lvl1pPr marL="457200" lvl="0" indent="-228600" algn="ctr" rtl="0">
              <a:lnSpc>
                <a:spcPct val="100000"/>
              </a:lnSpc>
              <a:spcBef>
                <a:spcPts val="0"/>
              </a:spcBef>
              <a:spcAft>
                <a:spcPts val="0"/>
              </a:spcAft>
              <a:buClr>
                <a:srgbClr val="000000"/>
              </a:buClr>
              <a:buSzPts val="2000"/>
              <a:buFont typeface="Helvetica Neue"/>
              <a:buNone/>
              <a:defRPr sz="2000"/>
            </a:lvl1pPr>
            <a:lvl2pPr marL="914400" lvl="1" indent="-228600" algn="ctr" rtl="0">
              <a:lnSpc>
                <a:spcPct val="100000"/>
              </a:lnSpc>
              <a:spcBef>
                <a:spcPts val="0"/>
              </a:spcBef>
              <a:spcAft>
                <a:spcPts val="0"/>
              </a:spcAft>
              <a:buClr>
                <a:srgbClr val="000000"/>
              </a:buClr>
              <a:buSzPts val="2000"/>
              <a:buFont typeface="Helvetica Neue"/>
              <a:buNone/>
              <a:defRPr sz="2000"/>
            </a:lvl2pPr>
            <a:lvl3pPr marL="1371600" lvl="2" indent="-228600" algn="ctr" rtl="0">
              <a:lnSpc>
                <a:spcPct val="100000"/>
              </a:lnSpc>
              <a:spcBef>
                <a:spcPts val="0"/>
              </a:spcBef>
              <a:spcAft>
                <a:spcPts val="0"/>
              </a:spcAft>
              <a:buClr>
                <a:srgbClr val="000000"/>
              </a:buClr>
              <a:buSzPts val="2000"/>
              <a:buFont typeface="Helvetica Neue"/>
              <a:buNone/>
              <a:defRPr sz="2000"/>
            </a:lvl3pPr>
            <a:lvl4pPr marL="1828800" lvl="3" indent="-228600" algn="ctr" rtl="0">
              <a:lnSpc>
                <a:spcPct val="100000"/>
              </a:lnSpc>
              <a:spcBef>
                <a:spcPts val="0"/>
              </a:spcBef>
              <a:spcAft>
                <a:spcPts val="0"/>
              </a:spcAft>
              <a:buClr>
                <a:srgbClr val="000000"/>
              </a:buClr>
              <a:buSzPts val="2000"/>
              <a:buFont typeface="Helvetica Neue"/>
              <a:buNone/>
              <a:defRPr sz="2000"/>
            </a:lvl4pPr>
            <a:lvl5pPr marL="2286000" lvl="4" indent="-228600" algn="ctr" rtl="0">
              <a:lnSpc>
                <a:spcPct val="100000"/>
              </a:lnSpc>
              <a:spcBef>
                <a:spcPts val="0"/>
              </a:spcBef>
              <a:spcAft>
                <a:spcPts val="0"/>
              </a:spcAft>
              <a:buClr>
                <a:srgbClr val="000000"/>
              </a:buClr>
              <a:buSzPts val="2000"/>
              <a:buFont typeface="Helvetica Neue"/>
              <a:buNone/>
              <a:defRPr sz="2000"/>
            </a:lvl5pPr>
            <a:lvl6pPr marL="2743200" lvl="5" indent="-279400" algn="l" rtl="0">
              <a:lnSpc>
                <a:spcPct val="100000"/>
              </a:lnSpc>
              <a:spcBef>
                <a:spcPts val="2200"/>
              </a:spcBef>
              <a:spcAft>
                <a:spcPts val="0"/>
              </a:spcAft>
              <a:buClr>
                <a:srgbClr val="000000"/>
              </a:buClr>
              <a:buSzPts val="800"/>
              <a:buChar char="■"/>
              <a:defRPr/>
            </a:lvl6pPr>
            <a:lvl7pPr marL="3200400" lvl="6" indent="-279400" algn="l" rtl="0">
              <a:lnSpc>
                <a:spcPct val="100000"/>
              </a:lnSpc>
              <a:spcBef>
                <a:spcPts val="2200"/>
              </a:spcBef>
              <a:spcAft>
                <a:spcPts val="0"/>
              </a:spcAft>
              <a:buClr>
                <a:srgbClr val="000000"/>
              </a:buClr>
              <a:buSzPts val="800"/>
              <a:buChar char="●"/>
              <a:defRPr/>
            </a:lvl7pPr>
            <a:lvl8pPr marL="3657600" lvl="7" indent="-279400" algn="l" rtl="0">
              <a:lnSpc>
                <a:spcPct val="100000"/>
              </a:lnSpc>
              <a:spcBef>
                <a:spcPts val="2200"/>
              </a:spcBef>
              <a:spcAft>
                <a:spcPts val="0"/>
              </a:spcAft>
              <a:buClr>
                <a:srgbClr val="000000"/>
              </a:buClr>
              <a:buSzPts val="800"/>
              <a:buChar char="○"/>
              <a:defRPr/>
            </a:lvl8pPr>
            <a:lvl9pPr marL="4114800" lvl="8" indent="-279400" algn="l" rtl="0">
              <a:lnSpc>
                <a:spcPct val="100000"/>
              </a:lnSpc>
              <a:spcBef>
                <a:spcPts val="2200"/>
              </a:spcBef>
              <a:spcAft>
                <a:spcPts val="0"/>
              </a:spcAft>
              <a:buClr>
                <a:srgbClr val="000000"/>
              </a:buClr>
              <a:buSzPts val="800"/>
              <a:buChar char="■"/>
              <a:defRPr/>
            </a:lvl9pPr>
          </a:lstStyle>
          <a:p>
            <a:endParaRPr/>
          </a:p>
        </p:txBody>
      </p:sp>
      <p:sp>
        <p:nvSpPr>
          <p:cNvPr id="53" name="Google Shape;53;p13"/>
          <p:cNvSpPr txBox="1">
            <a:spLocks noGrp="1"/>
          </p:cNvSpPr>
          <p:nvPr>
            <p:ph type="sldNum" idx="12"/>
          </p:nvPr>
        </p:nvSpPr>
        <p:spPr>
          <a:xfrm>
            <a:off x="4484637" y="4905375"/>
            <a:ext cx="170100" cy="177000"/>
          </a:xfrm>
          <a:prstGeom prst="rect">
            <a:avLst/>
          </a:prstGeom>
          <a:noFill/>
          <a:ln>
            <a:noFill/>
          </a:ln>
        </p:spPr>
        <p:txBody>
          <a:bodyPr spcFirstLastPara="1" wrap="square" lIns="19050" tIns="19050" rIns="19050" bIns="19050"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4484637" y="4905375"/>
            <a:ext cx="170100" cy="177000"/>
          </a:xfrm>
          <a:prstGeom prst="rect">
            <a:avLst/>
          </a:prstGeom>
          <a:noFill/>
          <a:ln>
            <a:noFill/>
          </a:ln>
        </p:spPr>
        <p:txBody>
          <a:bodyPr spcFirstLastPara="1" wrap="square" lIns="19050" tIns="19050" rIns="19050" bIns="19050"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Center">
  <p:cSld name="TITLE_AND_BODY_1">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66750" y="1700213"/>
            <a:ext cx="7810500" cy="1743000"/>
          </a:xfrm>
          <a:prstGeom prst="rect">
            <a:avLst/>
          </a:prstGeom>
          <a:noFill/>
          <a:ln>
            <a:noFill/>
          </a:ln>
        </p:spPr>
        <p:txBody>
          <a:bodyPr spcFirstLastPara="1" wrap="square" lIns="19050" tIns="19050" rIns="19050" bIns="19050" anchor="ctr"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58" name="Google Shape;58;p15"/>
          <p:cNvSpPr txBox="1">
            <a:spLocks noGrp="1"/>
          </p:cNvSpPr>
          <p:nvPr>
            <p:ph type="sldNum" idx="12"/>
          </p:nvPr>
        </p:nvSpPr>
        <p:spPr>
          <a:xfrm>
            <a:off x="4484637" y="4905375"/>
            <a:ext cx="170100" cy="177000"/>
          </a:xfrm>
          <a:prstGeom prst="rect">
            <a:avLst/>
          </a:prstGeom>
          <a:noFill/>
          <a:ln>
            <a:noFill/>
          </a:ln>
        </p:spPr>
        <p:txBody>
          <a:bodyPr spcFirstLastPara="1" wrap="square" lIns="19050" tIns="19050" rIns="19050" bIns="19050"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mailto:name@email.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body" idx="1"/>
          </p:nvPr>
        </p:nvSpPr>
        <p:spPr>
          <a:xfrm>
            <a:off x="-1" y="3366225"/>
            <a:ext cx="6744749" cy="11304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424242"/>
              </a:buClr>
              <a:buSzPts val="3800"/>
              <a:buFont typeface="Helvetica Neue"/>
              <a:buNone/>
            </a:pPr>
            <a:r>
              <a:rPr lang="en" sz="2400" dirty="0">
                <a:solidFill>
                  <a:srgbClr val="0B5394"/>
                </a:solidFill>
              </a:rPr>
              <a:t>Instant tests on any smartphone</a:t>
            </a:r>
            <a:endParaRPr sz="2400" dirty="0">
              <a:solidFill>
                <a:srgbClr val="0B5394"/>
              </a:solidFill>
            </a:endParaRPr>
          </a:p>
          <a:p>
            <a:pPr marL="0" marR="0" lvl="0" indent="0" algn="ctr" rtl="0">
              <a:lnSpc>
                <a:spcPct val="100000"/>
              </a:lnSpc>
              <a:spcBef>
                <a:spcPts val="0"/>
              </a:spcBef>
              <a:spcAft>
                <a:spcPts val="0"/>
              </a:spcAft>
              <a:buClr>
                <a:srgbClr val="424242"/>
              </a:buClr>
              <a:buSzPts val="3800"/>
              <a:buFont typeface="Helvetica Neue"/>
              <a:buNone/>
            </a:pPr>
            <a:r>
              <a:rPr lang="en" sz="2400" dirty="0" smtClean="0">
                <a:solidFill>
                  <a:srgbClr val="0B5394"/>
                </a:solidFill>
              </a:rPr>
              <a:t>Take </a:t>
            </a:r>
            <a:r>
              <a:rPr lang="en" sz="2400" dirty="0">
                <a:solidFill>
                  <a:srgbClr val="0B5394"/>
                </a:solidFill>
              </a:rPr>
              <a:t>test, click photo and results in 30 seconds</a:t>
            </a:r>
            <a:endParaRPr sz="2400" dirty="0">
              <a:solidFill>
                <a:srgbClr val="0B5394"/>
              </a:solidFill>
            </a:endParaRPr>
          </a:p>
        </p:txBody>
      </p:sp>
      <p:pic>
        <p:nvPicPr>
          <p:cNvPr id="71" name="Google Shape;71;p16"/>
          <p:cNvPicPr preferRelativeResize="0"/>
          <p:nvPr/>
        </p:nvPicPr>
        <p:blipFill>
          <a:blip r:embed="rId3">
            <a:alphaModFix/>
          </a:blip>
          <a:stretch>
            <a:fillRect/>
          </a:stretch>
        </p:blipFill>
        <p:spPr>
          <a:xfrm>
            <a:off x="6814563" y="729443"/>
            <a:ext cx="2249100" cy="3436442"/>
          </a:xfrm>
          <a:prstGeom prst="rect">
            <a:avLst/>
          </a:prstGeom>
          <a:solidFill>
            <a:schemeClr val="bg1"/>
          </a:solidFill>
          <a:ln>
            <a:solidFill>
              <a:schemeClr val="tx2"/>
            </a:solidFill>
          </a:ln>
        </p:spPr>
      </p:pic>
      <p:sp>
        <p:nvSpPr>
          <p:cNvPr id="5" name="Rectangle 4"/>
          <p:cNvSpPr/>
          <p:nvPr/>
        </p:nvSpPr>
        <p:spPr>
          <a:xfrm>
            <a:off x="192443" y="1218642"/>
            <a:ext cx="6552305"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IN" sz="3200" b="1" dirty="0" smtClean="0">
                <a:solidFill>
                  <a:srgbClr val="FF0000"/>
                </a:solidFill>
              </a:rPr>
              <a:t>SELOI HEALTHCARE PVT. LTD.</a:t>
            </a:r>
            <a:endParaRPr lang="en-US" sz="3200" b="1" dirty="0">
              <a:solidFill>
                <a:srgbClr val="FF0000"/>
              </a:solidFill>
            </a:endParaRPr>
          </a:p>
        </p:txBody>
      </p:sp>
      <p:pic>
        <p:nvPicPr>
          <p:cNvPr id="16" name="Picture 15"/>
          <p:cNvPicPr>
            <a:picLocks noChangeAspect="1"/>
          </p:cNvPicPr>
          <p:nvPr/>
        </p:nvPicPr>
        <p:blipFill rotWithShape="1">
          <a:blip r:embed="rId4"/>
          <a:srcRect l="3442" t="9861" r="85890" b="83563"/>
          <a:stretch/>
        </p:blipFill>
        <p:spPr>
          <a:xfrm>
            <a:off x="314239" y="108866"/>
            <a:ext cx="1276193" cy="981757"/>
          </a:xfrm>
          <a:prstGeom prst="rect">
            <a:avLst/>
          </a:prstGeom>
          <a:noFill/>
          <a:ln>
            <a:noFill/>
          </a:ln>
        </p:spPr>
        <p:style>
          <a:lnRef idx="0">
            <a:scrgbClr r="0" g="0" b="0"/>
          </a:lnRef>
          <a:fillRef idx="0">
            <a:scrgbClr r="0" g="0" b="0"/>
          </a:fillRef>
          <a:effectRef idx="0">
            <a:scrgbClr r="0" g="0" b="0"/>
          </a:effectRef>
          <a:fontRef idx="minor">
            <a:schemeClr val="accent2"/>
          </a:fontRef>
        </p:style>
      </p:pic>
      <p:sp>
        <p:nvSpPr>
          <p:cNvPr id="7" name="Rectangle 6"/>
          <p:cNvSpPr/>
          <p:nvPr/>
        </p:nvSpPr>
        <p:spPr>
          <a:xfrm>
            <a:off x="7939113" y="1753083"/>
            <a:ext cx="343949" cy="10066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sp>
        <p:nvSpPr>
          <p:cNvPr id="10" name="Rectangle 9"/>
          <p:cNvSpPr/>
          <p:nvPr/>
        </p:nvSpPr>
        <p:spPr>
          <a:xfrm>
            <a:off x="7085663" y="846572"/>
            <a:ext cx="520118" cy="159391"/>
          </a:xfrm>
          <a:prstGeom prst="rect">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sp>
        <p:nvSpPr>
          <p:cNvPr id="13" name="TextBox 12"/>
          <p:cNvSpPr txBox="1"/>
          <p:nvPr/>
        </p:nvSpPr>
        <p:spPr>
          <a:xfrm>
            <a:off x="1144845" y="2169322"/>
            <a:ext cx="4647500" cy="830997"/>
          </a:xfrm>
          <a:prstGeom prst="rect">
            <a:avLst/>
          </a:prstGeom>
          <a:noFill/>
        </p:spPr>
        <p:txBody>
          <a:bodyPr wrap="square" rtlCol="0">
            <a:spAutoFit/>
          </a:bodyPr>
          <a:lstStyle/>
          <a:p>
            <a:pPr algn="ctr"/>
            <a:r>
              <a:rPr lang="en-US" sz="2400" b="1" u="sng" dirty="0" smtClean="0">
                <a:solidFill>
                  <a:schemeClr val="accent1">
                    <a:lumMod val="75000"/>
                  </a:schemeClr>
                </a:solidFill>
              </a:rPr>
              <a:t>VITAMIN D QUANTITATIVE RAPID TEST</a:t>
            </a:r>
            <a:endParaRPr lang="en-IN" sz="2400" b="1" u="sng" dirty="0">
              <a:solidFill>
                <a:schemeClr val="accent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p:nvPr/>
        </p:nvSpPr>
        <p:spPr>
          <a:xfrm>
            <a:off x="0" y="1066950"/>
            <a:ext cx="9144000" cy="407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7"/>
          <p:cNvSpPr txBox="1"/>
          <p:nvPr/>
        </p:nvSpPr>
        <p:spPr>
          <a:xfrm>
            <a:off x="132075" y="128300"/>
            <a:ext cx="8676900" cy="8574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4200"/>
              <a:buFont typeface="Helvetica Neue"/>
              <a:buNone/>
            </a:pPr>
            <a:r>
              <a:rPr lang="en" sz="2700" dirty="0" smtClean="0">
                <a:solidFill>
                  <a:srgbClr val="0B5394"/>
                </a:solidFill>
                <a:latin typeface="Helvetica Neue"/>
                <a:ea typeface="Helvetica Neue"/>
                <a:cs typeface="Helvetica Neue"/>
                <a:sym typeface="Helvetica Neue"/>
              </a:rPr>
              <a:t>let </a:t>
            </a:r>
            <a:r>
              <a:rPr lang="en" sz="2700" dirty="0">
                <a:solidFill>
                  <a:srgbClr val="0B5394"/>
                </a:solidFill>
                <a:latin typeface="Helvetica Neue"/>
                <a:ea typeface="Helvetica Neue"/>
                <a:cs typeface="Helvetica Neue"/>
                <a:sym typeface="Helvetica Neue"/>
              </a:rPr>
              <a:t>you track markers anytime, anywhere and with results generated in 30 seconds</a:t>
            </a:r>
            <a:endParaRPr sz="3100" dirty="0">
              <a:solidFill>
                <a:srgbClr val="007B75"/>
              </a:solidFill>
              <a:latin typeface="Helvetica Neue"/>
              <a:ea typeface="Helvetica Neue"/>
              <a:cs typeface="Helvetica Neue"/>
              <a:sym typeface="Helvetica Neue"/>
            </a:endParaRPr>
          </a:p>
        </p:txBody>
      </p:sp>
      <p:cxnSp>
        <p:nvCxnSpPr>
          <p:cNvPr id="78" name="Google Shape;78;p17"/>
          <p:cNvCxnSpPr/>
          <p:nvPr/>
        </p:nvCxnSpPr>
        <p:spPr>
          <a:xfrm flipH="1">
            <a:off x="2412550" y="1433225"/>
            <a:ext cx="900" cy="3274800"/>
          </a:xfrm>
          <a:prstGeom prst="straightConnector1">
            <a:avLst/>
          </a:prstGeom>
          <a:noFill/>
          <a:ln w="9525" cap="flat" cmpd="sng">
            <a:solidFill>
              <a:srgbClr val="0B5394"/>
            </a:solidFill>
            <a:prstDash val="dash"/>
            <a:round/>
            <a:headEnd type="none" w="med" len="med"/>
            <a:tailEnd type="none" w="med" len="med"/>
          </a:ln>
        </p:spPr>
      </p:cxnSp>
      <p:pic>
        <p:nvPicPr>
          <p:cNvPr id="79" name="Google Shape;79;p17"/>
          <p:cNvPicPr preferRelativeResize="0"/>
          <p:nvPr/>
        </p:nvPicPr>
        <p:blipFill>
          <a:blip r:embed="rId3">
            <a:alphaModFix/>
          </a:blip>
          <a:stretch>
            <a:fillRect/>
          </a:stretch>
        </p:blipFill>
        <p:spPr>
          <a:xfrm>
            <a:off x="7243651" y="2922270"/>
            <a:ext cx="1438238" cy="1526750"/>
          </a:xfrm>
          <a:prstGeom prst="rect">
            <a:avLst/>
          </a:prstGeom>
          <a:noFill/>
          <a:ln>
            <a:noFill/>
          </a:ln>
        </p:spPr>
      </p:pic>
      <p:sp>
        <p:nvSpPr>
          <p:cNvPr id="80" name="Google Shape;80;p17"/>
          <p:cNvSpPr txBox="1"/>
          <p:nvPr/>
        </p:nvSpPr>
        <p:spPr>
          <a:xfrm>
            <a:off x="127430" y="1155900"/>
            <a:ext cx="2144700" cy="912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000000"/>
              </a:buClr>
              <a:buSzPts val="2300"/>
              <a:buFont typeface="Helvetica Neue"/>
              <a:buNone/>
            </a:pPr>
            <a:r>
              <a:rPr lang="en" sz="1300" b="1">
                <a:solidFill>
                  <a:srgbClr val="FF0000"/>
                </a:solidFill>
                <a:latin typeface="Helvetica Neue"/>
                <a:ea typeface="Helvetica Neue"/>
                <a:cs typeface="Helvetica Neue"/>
                <a:sym typeface="Helvetica Neue"/>
              </a:rPr>
              <a:t>Download the Vitamin D App </a:t>
            </a:r>
            <a:endParaRPr sz="1300">
              <a:solidFill>
                <a:srgbClr val="FF0000"/>
              </a:solidFill>
              <a:latin typeface="Helvetica Neue"/>
              <a:ea typeface="Helvetica Neue"/>
              <a:cs typeface="Helvetica Neue"/>
              <a:sym typeface="Helvetica Neue"/>
            </a:endParaRPr>
          </a:p>
        </p:txBody>
      </p:sp>
      <p:sp>
        <p:nvSpPr>
          <p:cNvPr id="81" name="Google Shape;81;p17"/>
          <p:cNvSpPr txBox="1"/>
          <p:nvPr/>
        </p:nvSpPr>
        <p:spPr>
          <a:xfrm>
            <a:off x="2702475" y="1113750"/>
            <a:ext cx="3773400" cy="912900"/>
          </a:xfrm>
          <a:prstGeom prst="rect">
            <a:avLst/>
          </a:prstGeom>
          <a:no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000000"/>
              </a:buClr>
              <a:buSzPts val="2300"/>
              <a:buFont typeface="Helvetica Neue"/>
              <a:buNone/>
            </a:pPr>
            <a:r>
              <a:rPr lang="en" b="1">
                <a:solidFill>
                  <a:srgbClr val="FF0000"/>
                </a:solidFill>
                <a:latin typeface="Helvetica Neue"/>
                <a:ea typeface="Helvetica Neue"/>
                <a:cs typeface="Helvetica Neue"/>
                <a:sym typeface="Helvetica Neue"/>
              </a:rPr>
              <a:t>Take the Test</a:t>
            </a:r>
            <a:endParaRPr>
              <a:solidFill>
                <a:srgbClr val="FF0000"/>
              </a:solidFill>
              <a:latin typeface="Helvetica Neue"/>
              <a:ea typeface="Helvetica Neue"/>
              <a:cs typeface="Helvetica Neue"/>
              <a:sym typeface="Helvetica Neue"/>
            </a:endParaRPr>
          </a:p>
        </p:txBody>
      </p:sp>
      <p:sp>
        <p:nvSpPr>
          <p:cNvPr id="82" name="Google Shape;82;p17"/>
          <p:cNvSpPr txBox="1"/>
          <p:nvPr/>
        </p:nvSpPr>
        <p:spPr>
          <a:xfrm>
            <a:off x="6836850" y="1155900"/>
            <a:ext cx="2204100" cy="912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2300"/>
              <a:buFont typeface="Helvetica Neue"/>
              <a:buNone/>
            </a:pPr>
            <a:r>
              <a:rPr lang="en" sz="1300" b="1">
                <a:solidFill>
                  <a:srgbClr val="FF0000"/>
                </a:solidFill>
                <a:latin typeface="Helvetica Neue"/>
                <a:ea typeface="Helvetica Neue"/>
                <a:cs typeface="Helvetica Neue"/>
                <a:sym typeface="Helvetica Neue"/>
              </a:rPr>
              <a:t>Results in 30 seconds</a:t>
            </a:r>
            <a:r>
              <a:rPr lang="en" sz="1200" b="1">
                <a:solidFill>
                  <a:srgbClr val="FF0000"/>
                </a:solidFill>
                <a:latin typeface="Helvetica Neue"/>
                <a:ea typeface="Helvetica Neue"/>
                <a:cs typeface="Helvetica Neue"/>
                <a:sym typeface="Helvetica Neue"/>
              </a:rPr>
              <a:t> </a:t>
            </a:r>
            <a:endParaRPr sz="1200">
              <a:solidFill>
                <a:srgbClr val="FF0000"/>
              </a:solidFill>
              <a:latin typeface="Helvetica Neue"/>
              <a:ea typeface="Helvetica Neue"/>
              <a:cs typeface="Helvetica Neue"/>
              <a:sym typeface="Helvetica Neue"/>
            </a:endParaRPr>
          </a:p>
        </p:txBody>
      </p:sp>
      <p:sp>
        <p:nvSpPr>
          <p:cNvPr id="83" name="Google Shape;83;p17"/>
          <p:cNvSpPr txBox="1"/>
          <p:nvPr/>
        </p:nvSpPr>
        <p:spPr>
          <a:xfrm>
            <a:off x="132075" y="2102850"/>
            <a:ext cx="2144700" cy="923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Detailed test instructions are available in app. Please download and read them carefully before you begin</a:t>
            </a:r>
            <a:endParaRPr sz="1200">
              <a:latin typeface="Helvetica Neue"/>
              <a:ea typeface="Helvetica Neue"/>
              <a:cs typeface="Helvetica Neue"/>
              <a:sym typeface="Helvetica Neue"/>
            </a:endParaRPr>
          </a:p>
        </p:txBody>
      </p:sp>
      <p:sp>
        <p:nvSpPr>
          <p:cNvPr id="84" name="Google Shape;84;p17"/>
          <p:cNvSpPr txBox="1"/>
          <p:nvPr/>
        </p:nvSpPr>
        <p:spPr>
          <a:xfrm>
            <a:off x="6951175" y="2026650"/>
            <a:ext cx="2023200" cy="692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100">
                <a:latin typeface="Helvetica Neue"/>
                <a:ea typeface="Helvetica Neue"/>
                <a:cs typeface="Helvetica Neue"/>
                <a:sym typeface="Helvetica Neue"/>
              </a:rPr>
              <a:t>Quantitative and shareable results are generated in 30 seconds</a:t>
            </a:r>
            <a:endParaRPr sz="1100">
              <a:latin typeface="Helvetica Neue"/>
              <a:ea typeface="Helvetica Neue"/>
              <a:cs typeface="Helvetica Neue"/>
              <a:sym typeface="Helvetica Neue"/>
            </a:endParaRPr>
          </a:p>
        </p:txBody>
      </p:sp>
      <p:cxnSp>
        <p:nvCxnSpPr>
          <p:cNvPr id="85" name="Google Shape;85;p17"/>
          <p:cNvCxnSpPr/>
          <p:nvPr/>
        </p:nvCxnSpPr>
        <p:spPr>
          <a:xfrm flipH="1">
            <a:off x="6764888" y="1433225"/>
            <a:ext cx="900" cy="3274800"/>
          </a:xfrm>
          <a:prstGeom prst="straightConnector1">
            <a:avLst/>
          </a:prstGeom>
          <a:noFill/>
          <a:ln w="9525" cap="flat" cmpd="sng">
            <a:solidFill>
              <a:srgbClr val="0B5394"/>
            </a:solidFill>
            <a:prstDash val="dash"/>
            <a:round/>
            <a:headEnd type="none" w="med" len="med"/>
            <a:tailEnd type="none" w="med" len="med"/>
          </a:ln>
        </p:spPr>
      </p:cxnSp>
      <p:pic>
        <p:nvPicPr>
          <p:cNvPr id="86" name="Google Shape;86;p17"/>
          <p:cNvPicPr preferRelativeResize="0"/>
          <p:nvPr/>
        </p:nvPicPr>
        <p:blipFill rotWithShape="1">
          <a:blip r:embed="rId4">
            <a:alphaModFix/>
          </a:blip>
          <a:srcRect l="39104" t="54952" r="18492" b="7907"/>
          <a:stretch/>
        </p:blipFill>
        <p:spPr>
          <a:xfrm>
            <a:off x="244650" y="3392650"/>
            <a:ext cx="1910252" cy="1182951"/>
          </a:xfrm>
          <a:prstGeom prst="rect">
            <a:avLst/>
          </a:prstGeom>
          <a:noFill/>
          <a:ln>
            <a:noFill/>
          </a:ln>
        </p:spPr>
      </p:pic>
      <p:pic>
        <p:nvPicPr>
          <p:cNvPr id="87" name="Google Shape;87;p17"/>
          <p:cNvPicPr preferRelativeResize="0"/>
          <p:nvPr/>
        </p:nvPicPr>
        <p:blipFill rotWithShape="1">
          <a:blip r:embed="rId5">
            <a:alphaModFix/>
          </a:blip>
          <a:srcRect t="1671" r="27388"/>
          <a:stretch/>
        </p:blipFill>
        <p:spPr>
          <a:xfrm>
            <a:off x="2710550" y="2107800"/>
            <a:ext cx="3773398" cy="2235250"/>
          </a:xfrm>
          <a:prstGeom prst="rect">
            <a:avLst/>
          </a:prstGeom>
          <a:noFill/>
          <a:ln>
            <a:noFill/>
          </a:ln>
        </p:spPr>
      </p:pic>
      <p:sp>
        <p:nvSpPr>
          <p:cNvPr id="2" name="Rectangle 1"/>
          <p:cNvSpPr/>
          <p:nvPr/>
        </p:nvSpPr>
        <p:spPr>
          <a:xfrm>
            <a:off x="5410900" y="2605201"/>
            <a:ext cx="285226"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336500" y="1076713"/>
            <a:ext cx="874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93" name="Google Shape;93;p18"/>
          <p:cNvSpPr txBox="1"/>
          <p:nvPr/>
        </p:nvSpPr>
        <p:spPr>
          <a:xfrm>
            <a:off x="5811450" y="687435"/>
            <a:ext cx="43317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endParaRPr sz="1600" b="1">
              <a:solidFill>
                <a:schemeClr val="dk1"/>
              </a:solidFill>
              <a:latin typeface="Helvetica Neue"/>
              <a:ea typeface="Helvetica Neue"/>
              <a:cs typeface="Helvetica Neue"/>
              <a:sym typeface="Helvetica Neue"/>
            </a:endParaRPr>
          </a:p>
        </p:txBody>
      </p:sp>
      <p:sp>
        <p:nvSpPr>
          <p:cNvPr id="94" name="Google Shape;94;p18"/>
          <p:cNvSpPr txBox="1"/>
          <p:nvPr/>
        </p:nvSpPr>
        <p:spPr>
          <a:xfrm>
            <a:off x="233550" y="219325"/>
            <a:ext cx="8676900" cy="8574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4200"/>
              <a:buFont typeface="Helvetica Neue"/>
              <a:buNone/>
            </a:pPr>
            <a:r>
              <a:rPr lang="en" sz="3000">
                <a:solidFill>
                  <a:srgbClr val="0B5394"/>
                </a:solidFill>
                <a:latin typeface="Helvetica Neue"/>
                <a:ea typeface="Helvetica Neue"/>
                <a:cs typeface="Helvetica Neue"/>
                <a:sym typeface="Helvetica Neue"/>
              </a:rPr>
              <a:t>Semi - Quantitative results available on phone with a shareable PDF report in seconds</a:t>
            </a:r>
            <a:endParaRPr sz="3000">
              <a:solidFill>
                <a:srgbClr val="007B75"/>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200"/>
              <a:buFont typeface="Helvetica Neue"/>
              <a:buNone/>
            </a:pPr>
            <a:endParaRPr sz="100">
              <a:solidFill>
                <a:srgbClr val="007B75"/>
              </a:solidFill>
            </a:endParaRPr>
          </a:p>
        </p:txBody>
      </p:sp>
      <p:pic>
        <p:nvPicPr>
          <p:cNvPr id="95" name="Google Shape;95;p18"/>
          <p:cNvPicPr preferRelativeResize="0"/>
          <p:nvPr/>
        </p:nvPicPr>
        <p:blipFill>
          <a:blip r:embed="rId3">
            <a:alphaModFix/>
          </a:blip>
          <a:stretch>
            <a:fillRect/>
          </a:stretch>
        </p:blipFill>
        <p:spPr>
          <a:xfrm>
            <a:off x="1451125" y="1343900"/>
            <a:ext cx="6796076" cy="3390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p:nvPr/>
        </p:nvSpPr>
        <p:spPr>
          <a:xfrm>
            <a:off x="5811450" y="687435"/>
            <a:ext cx="43317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endParaRPr sz="1600" b="1">
              <a:solidFill>
                <a:schemeClr val="dk1"/>
              </a:solidFill>
              <a:latin typeface="Helvetica Neue"/>
              <a:ea typeface="Helvetica Neue"/>
              <a:cs typeface="Helvetica Neue"/>
              <a:sym typeface="Helvetica Neue"/>
            </a:endParaRPr>
          </a:p>
        </p:txBody>
      </p:sp>
      <p:sp>
        <p:nvSpPr>
          <p:cNvPr id="101" name="Google Shape;101;p19"/>
          <p:cNvSpPr txBox="1"/>
          <p:nvPr/>
        </p:nvSpPr>
        <p:spPr>
          <a:xfrm>
            <a:off x="233550" y="219325"/>
            <a:ext cx="8676900" cy="8574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000000"/>
              </a:buClr>
              <a:buSzPts val="4200"/>
              <a:buFont typeface="Helvetica Neue"/>
              <a:buNone/>
            </a:pPr>
            <a:r>
              <a:rPr lang="en" sz="3000" dirty="0">
                <a:solidFill>
                  <a:srgbClr val="0B5394"/>
                </a:solidFill>
                <a:latin typeface="Helvetica Neue"/>
                <a:ea typeface="Helvetica Neue"/>
                <a:cs typeface="Helvetica Neue"/>
                <a:sym typeface="Helvetica Neue"/>
              </a:rPr>
              <a:t>P</a:t>
            </a:r>
            <a:r>
              <a:rPr lang="en" sz="3000" dirty="0" smtClean="0">
                <a:solidFill>
                  <a:srgbClr val="0B5394"/>
                </a:solidFill>
                <a:latin typeface="Helvetica Neue"/>
                <a:ea typeface="Helvetica Neue"/>
                <a:cs typeface="Helvetica Neue"/>
                <a:sym typeface="Helvetica Neue"/>
              </a:rPr>
              <a:t>latform </a:t>
            </a:r>
            <a:r>
              <a:rPr lang="en" sz="3000" dirty="0">
                <a:solidFill>
                  <a:srgbClr val="0B5394"/>
                </a:solidFill>
                <a:latin typeface="Helvetica Neue"/>
                <a:ea typeface="Helvetica Neue"/>
                <a:cs typeface="Helvetica Neue"/>
                <a:sym typeface="Helvetica Neue"/>
              </a:rPr>
              <a:t>also has additional key features</a:t>
            </a:r>
            <a:endParaRPr sz="3000" dirty="0">
              <a:solidFill>
                <a:srgbClr val="007B75"/>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200"/>
              <a:buFont typeface="Helvetica Neue"/>
              <a:buNone/>
            </a:pPr>
            <a:endParaRPr sz="100" dirty="0">
              <a:solidFill>
                <a:srgbClr val="007B75"/>
              </a:solidFill>
            </a:endParaRPr>
          </a:p>
        </p:txBody>
      </p:sp>
      <p:sp>
        <p:nvSpPr>
          <p:cNvPr id="102" name="Google Shape;102;p19"/>
          <p:cNvSpPr/>
          <p:nvPr/>
        </p:nvSpPr>
        <p:spPr>
          <a:xfrm>
            <a:off x="861375" y="1111175"/>
            <a:ext cx="1675200" cy="4785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txBox="1"/>
          <p:nvPr/>
        </p:nvSpPr>
        <p:spPr>
          <a:xfrm>
            <a:off x="861375" y="1088825"/>
            <a:ext cx="1705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Helvetica Neue"/>
                <a:ea typeface="Helvetica Neue"/>
                <a:cs typeface="Helvetica Neue"/>
                <a:sym typeface="Helvetica Neue"/>
              </a:rPr>
              <a:t>Easy &amp; Faster ABHA ID Integration</a:t>
            </a:r>
            <a:endParaRPr b="1">
              <a:solidFill>
                <a:srgbClr val="FFFFFF"/>
              </a:solidFill>
            </a:endParaRPr>
          </a:p>
        </p:txBody>
      </p:sp>
      <p:sp>
        <p:nvSpPr>
          <p:cNvPr id="104" name="Google Shape;104;p19"/>
          <p:cNvSpPr/>
          <p:nvPr/>
        </p:nvSpPr>
        <p:spPr>
          <a:xfrm>
            <a:off x="3645950" y="1111175"/>
            <a:ext cx="1861500" cy="3231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p:nvPr/>
        </p:nvSpPr>
        <p:spPr>
          <a:xfrm>
            <a:off x="3569100" y="1095725"/>
            <a:ext cx="2005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Helvetica Neue"/>
                <a:ea typeface="Helvetica Neue"/>
                <a:cs typeface="Helvetica Neue"/>
                <a:sym typeface="Helvetica Neue"/>
              </a:rPr>
              <a:t>Automatic Digitization</a:t>
            </a:r>
            <a:endParaRPr b="1">
              <a:solidFill>
                <a:srgbClr val="FFFFFF"/>
              </a:solidFill>
            </a:endParaRPr>
          </a:p>
        </p:txBody>
      </p:sp>
      <p:sp>
        <p:nvSpPr>
          <p:cNvPr id="106" name="Google Shape;106;p19"/>
          <p:cNvSpPr/>
          <p:nvPr/>
        </p:nvSpPr>
        <p:spPr>
          <a:xfrm>
            <a:off x="6343875" y="1080450"/>
            <a:ext cx="1861500" cy="3540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p:nvPr/>
        </p:nvSpPr>
        <p:spPr>
          <a:xfrm>
            <a:off x="6203175" y="1081150"/>
            <a:ext cx="2143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Helvetica Neue"/>
                <a:ea typeface="Helvetica Neue"/>
                <a:cs typeface="Helvetica Neue"/>
                <a:sym typeface="Helvetica Neue"/>
              </a:rPr>
              <a:t>Minimize Human error</a:t>
            </a:r>
            <a:endParaRPr b="1">
              <a:solidFill>
                <a:srgbClr val="FFFFFF"/>
              </a:solidFill>
            </a:endParaRPr>
          </a:p>
        </p:txBody>
      </p:sp>
      <p:sp>
        <p:nvSpPr>
          <p:cNvPr id="108" name="Google Shape;108;p19"/>
          <p:cNvSpPr/>
          <p:nvPr/>
        </p:nvSpPr>
        <p:spPr>
          <a:xfrm>
            <a:off x="757650" y="2914625"/>
            <a:ext cx="1861500" cy="4785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861376" y="2892275"/>
            <a:ext cx="1705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Helvetica Neue"/>
                <a:ea typeface="Helvetica Neue"/>
                <a:cs typeface="Helvetica Neue"/>
                <a:sym typeface="Helvetica Neue"/>
              </a:rPr>
              <a:t>Easy monitoring &amp; follow-up process</a:t>
            </a:r>
            <a:endParaRPr b="1">
              <a:solidFill>
                <a:srgbClr val="FFFFFF"/>
              </a:solidFill>
            </a:endParaRPr>
          </a:p>
        </p:txBody>
      </p:sp>
      <p:sp>
        <p:nvSpPr>
          <p:cNvPr id="110" name="Google Shape;110;p19"/>
          <p:cNvSpPr/>
          <p:nvPr/>
        </p:nvSpPr>
        <p:spPr>
          <a:xfrm>
            <a:off x="3695650" y="2914625"/>
            <a:ext cx="1861500" cy="4785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p:nvPr/>
        </p:nvSpPr>
        <p:spPr>
          <a:xfrm>
            <a:off x="3695653" y="2887450"/>
            <a:ext cx="1861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Helvetica Neue"/>
                <a:ea typeface="Helvetica Neue"/>
                <a:cs typeface="Helvetica Neue"/>
                <a:sym typeface="Helvetica Neue"/>
              </a:rPr>
              <a:t>Available in 30+ Languages</a:t>
            </a:r>
            <a:endParaRPr b="1">
              <a:solidFill>
                <a:srgbClr val="FFFFFF"/>
              </a:solidFill>
            </a:endParaRPr>
          </a:p>
        </p:txBody>
      </p:sp>
      <p:sp>
        <p:nvSpPr>
          <p:cNvPr id="112" name="Google Shape;112;p19"/>
          <p:cNvSpPr/>
          <p:nvPr/>
        </p:nvSpPr>
        <p:spPr>
          <a:xfrm>
            <a:off x="6343875" y="2914625"/>
            <a:ext cx="1861500" cy="4785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p:nvPr/>
        </p:nvSpPr>
        <p:spPr>
          <a:xfrm>
            <a:off x="6344175" y="2892275"/>
            <a:ext cx="1861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Helvetica Neue"/>
                <a:ea typeface="Helvetica Neue"/>
                <a:cs typeface="Helvetica Neue"/>
                <a:sym typeface="Helvetica Neue"/>
              </a:rPr>
              <a:t>No machine required - no setup cost </a:t>
            </a:r>
            <a:endParaRPr b="1">
              <a:solidFill>
                <a:srgbClr val="FFFFFF"/>
              </a:solidFill>
            </a:endParaRPr>
          </a:p>
        </p:txBody>
      </p:sp>
      <p:pic>
        <p:nvPicPr>
          <p:cNvPr id="114" name="Google Shape;114;p19"/>
          <p:cNvPicPr preferRelativeResize="0"/>
          <p:nvPr/>
        </p:nvPicPr>
        <p:blipFill rotWithShape="1">
          <a:blip r:embed="rId3">
            <a:alphaModFix/>
          </a:blip>
          <a:srcRect l="6129" t="1914" r="5171" b="18965"/>
          <a:stretch/>
        </p:blipFill>
        <p:spPr>
          <a:xfrm>
            <a:off x="3813537" y="3570788"/>
            <a:ext cx="1625726" cy="1450150"/>
          </a:xfrm>
          <a:prstGeom prst="rect">
            <a:avLst/>
          </a:prstGeom>
          <a:noFill/>
          <a:ln>
            <a:noFill/>
          </a:ln>
        </p:spPr>
      </p:pic>
      <p:pic>
        <p:nvPicPr>
          <p:cNvPr id="115" name="Google Shape;115;p19"/>
          <p:cNvPicPr preferRelativeResize="0"/>
          <p:nvPr/>
        </p:nvPicPr>
        <p:blipFill rotWithShape="1">
          <a:blip r:embed="rId4">
            <a:alphaModFix/>
          </a:blip>
          <a:srcRect b="14864"/>
          <a:stretch/>
        </p:blipFill>
        <p:spPr>
          <a:xfrm>
            <a:off x="926100" y="3681150"/>
            <a:ext cx="1444100" cy="1229426"/>
          </a:xfrm>
          <a:prstGeom prst="rect">
            <a:avLst/>
          </a:prstGeom>
          <a:noFill/>
          <a:ln>
            <a:noFill/>
          </a:ln>
        </p:spPr>
      </p:pic>
      <p:pic>
        <p:nvPicPr>
          <p:cNvPr id="116" name="Google Shape;116;p19"/>
          <p:cNvPicPr preferRelativeResize="0"/>
          <p:nvPr/>
        </p:nvPicPr>
        <p:blipFill>
          <a:blip r:embed="rId5">
            <a:alphaModFix/>
          </a:blip>
          <a:stretch>
            <a:fillRect/>
          </a:stretch>
        </p:blipFill>
        <p:spPr>
          <a:xfrm>
            <a:off x="861375" y="1646475"/>
            <a:ext cx="1625750" cy="1020824"/>
          </a:xfrm>
          <a:prstGeom prst="rect">
            <a:avLst/>
          </a:prstGeom>
          <a:noFill/>
          <a:ln>
            <a:noFill/>
          </a:ln>
        </p:spPr>
      </p:pic>
      <p:cxnSp>
        <p:nvCxnSpPr>
          <p:cNvPr id="117" name="Google Shape;117;p19"/>
          <p:cNvCxnSpPr/>
          <p:nvPr/>
        </p:nvCxnSpPr>
        <p:spPr>
          <a:xfrm>
            <a:off x="3030488" y="1096970"/>
            <a:ext cx="0" cy="3799200"/>
          </a:xfrm>
          <a:prstGeom prst="straightConnector1">
            <a:avLst/>
          </a:prstGeom>
          <a:noFill/>
          <a:ln w="9525" cap="flat" cmpd="sng">
            <a:solidFill>
              <a:srgbClr val="0B5394"/>
            </a:solidFill>
            <a:prstDash val="dash"/>
            <a:round/>
            <a:headEnd type="none" w="med" len="med"/>
            <a:tailEnd type="none" w="med" len="med"/>
          </a:ln>
        </p:spPr>
      </p:cxnSp>
      <p:cxnSp>
        <p:nvCxnSpPr>
          <p:cNvPr id="118" name="Google Shape;118;p19"/>
          <p:cNvCxnSpPr/>
          <p:nvPr/>
        </p:nvCxnSpPr>
        <p:spPr>
          <a:xfrm>
            <a:off x="6120388" y="1096970"/>
            <a:ext cx="0" cy="3813600"/>
          </a:xfrm>
          <a:prstGeom prst="straightConnector1">
            <a:avLst/>
          </a:prstGeom>
          <a:noFill/>
          <a:ln w="9525" cap="flat" cmpd="sng">
            <a:solidFill>
              <a:srgbClr val="0B5394"/>
            </a:solidFill>
            <a:prstDash val="dash"/>
            <a:round/>
            <a:headEnd type="none" w="med" len="med"/>
            <a:tailEnd type="none" w="med" len="med"/>
          </a:ln>
        </p:spPr>
      </p:cxnSp>
      <p:cxnSp>
        <p:nvCxnSpPr>
          <p:cNvPr id="119" name="Google Shape;119;p19"/>
          <p:cNvCxnSpPr/>
          <p:nvPr/>
        </p:nvCxnSpPr>
        <p:spPr>
          <a:xfrm>
            <a:off x="431575" y="2779875"/>
            <a:ext cx="2461800" cy="0"/>
          </a:xfrm>
          <a:prstGeom prst="straightConnector1">
            <a:avLst/>
          </a:prstGeom>
          <a:noFill/>
          <a:ln w="9525" cap="flat" cmpd="sng">
            <a:solidFill>
              <a:srgbClr val="0B5394"/>
            </a:solidFill>
            <a:prstDash val="dash"/>
            <a:round/>
            <a:headEnd type="none" w="med" len="med"/>
            <a:tailEnd type="none" w="med" len="med"/>
          </a:ln>
        </p:spPr>
      </p:cxnSp>
      <p:cxnSp>
        <p:nvCxnSpPr>
          <p:cNvPr id="120" name="Google Shape;120;p19"/>
          <p:cNvCxnSpPr/>
          <p:nvPr/>
        </p:nvCxnSpPr>
        <p:spPr>
          <a:xfrm>
            <a:off x="3200763" y="2779883"/>
            <a:ext cx="2771100" cy="6600"/>
          </a:xfrm>
          <a:prstGeom prst="straightConnector1">
            <a:avLst/>
          </a:prstGeom>
          <a:noFill/>
          <a:ln w="9525" cap="flat" cmpd="sng">
            <a:solidFill>
              <a:srgbClr val="0B5394"/>
            </a:solidFill>
            <a:prstDash val="dash"/>
            <a:round/>
            <a:headEnd type="none" w="med" len="med"/>
            <a:tailEnd type="none" w="med" len="med"/>
          </a:ln>
        </p:spPr>
      </p:cxnSp>
      <p:cxnSp>
        <p:nvCxnSpPr>
          <p:cNvPr id="121" name="Google Shape;121;p19"/>
          <p:cNvCxnSpPr/>
          <p:nvPr/>
        </p:nvCxnSpPr>
        <p:spPr>
          <a:xfrm>
            <a:off x="6260010" y="2779883"/>
            <a:ext cx="2328900" cy="0"/>
          </a:xfrm>
          <a:prstGeom prst="straightConnector1">
            <a:avLst/>
          </a:prstGeom>
          <a:noFill/>
          <a:ln w="9525" cap="flat" cmpd="sng">
            <a:solidFill>
              <a:srgbClr val="0B5394"/>
            </a:solidFill>
            <a:prstDash val="dash"/>
            <a:round/>
            <a:headEnd type="none" w="med" len="med"/>
            <a:tailEnd type="none" w="med" len="med"/>
          </a:ln>
        </p:spPr>
      </p:cxnSp>
      <p:pic>
        <p:nvPicPr>
          <p:cNvPr id="122" name="Google Shape;122;p19"/>
          <p:cNvPicPr preferRelativeResize="0"/>
          <p:nvPr/>
        </p:nvPicPr>
        <p:blipFill>
          <a:blip r:embed="rId6">
            <a:alphaModFix/>
          </a:blip>
          <a:stretch>
            <a:fillRect/>
          </a:stretch>
        </p:blipFill>
        <p:spPr>
          <a:xfrm>
            <a:off x="4011679" y="1546150"/>
            <a:ext cx="1229445" cy="1229425"/>
          </a:xfrm>
          <a:prstGeom prst="rect">
            <a:avLst/>
          </a:prstGeom>
          <a:noFill/>
          <a:ln>
            <a:noFill/>
          </a:ln>
        </p:spPr>
      </p:pic>
      <p:pic>
        <p:nvPicPr>
          <p:cNvPr id="123" name="Google Shape;123;p19"/>
          <p:cNvPicPr preferRelativeResize="0"/>
          <p:nvPr/>
        </p:nvPicPr>
        <p:blipFill>
          <a:blip r:embed="rId7">
            <a:alphaModFix/>
          </a:blip>
          <a:stretch>
            <a:fillRect/>
          </a:stretch>
        </p:blipFill>
        <p:spPr>
          <a:xfrm>
            <a:off x="6685925" y="1492787"/>
            <a:ext cx="1229450" cy="1229450"/>
          </a:xfrm>
          <a:prstGeom prst="rect">
            <a:avLst/>
          </a:prstGeom>
          <a:noFill/>
          <a:ln>
            <a:noFill/>
          </a:ln>
        </p:spPr>
      </p:pic>
      <p:pic>
        <p:nvPicPr>
          <p:cNvPr id="124" name="Google Shape;124;p19"/>
          <p:cNvPicPr preferRelativeResize="0"/>
          <p:nvPr/>
        </p:nvPicPr>
        <p:blipFill>
          <a:blip r:embed="rId8">
            <a:alphaModFix/>
          </a:blip>
          <a:stretch>
            <a:fillRect/>
          </a:stretch>
        </p:blipFill>
        <p:spPr>
          <a:xfrm>
            <a:off x="6417500" y="3367225"/>
            <a:ext cx="1861500" cy="186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p:nvPr/>
        </p:nvSpPr>
        <p:spPr>
          <a:xfrm>
            <a:off x="233550" y="219325"/>
            <a:ext cx="8676900" cy="8574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000000"/>
              </a:buClr>
              <a:buSzPts val="4200"/>
              <a:buFont typeface="Helvetica Neue"/>
              <a:buNone/>
            </a:pPr>
            <a:r>
              <a:rPr lang="en" sz="3000" dirty="0">
                <a:solidFill>
                  <a:srgbClr val="0B5394"/>
                </a:solidFill>
                <a:latin typeface="Helvetica Neue"/>
                <a:ea typeface="Helvetica Neue"/>
                <a:cs typeface="Helvetica Neue"/>
                <a:sym typeface="Helvetica Neue"/>
              </a:rPr>
              <a:t>3 Out of 4 Indians suffer from Vitamin D Deficiency</a:t>
            </a:r>
            <a:endParaRPr sz="3000" dirty="0">
              <a:solidFill>
                <a:srgbClr val="007B75"/>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200"/>
              <a:buFont typeface="Helvetica Neue"/>
              <a:buNone/>
            </a:pPr>
            <a:endParaRPr sz="100" dirty="0">
              <a:solidFill>
                <a:srgbClr val="007B75"/>
              </a:solidFill>
            </a:endParaRPr>
          </a:p>
        </p:txBody>
      </p:sp>
      <p:sp>
        <p:nvSpPr>
          <p:cNvPr id="130" name="Google Shape;130;p20"/>
          <p:cNvSpPr txBox="1"/>
          <p:nvPr/>
        </p:nvSpPr>
        <p:spPr>
          <a:xfrm>
            <a:off x="319400" y="928750"/>
            <a:ext cx="38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31" name="Google Shape;131;p20"/>
          <p:cNvPicPr preferRelativeResize="0"/>
          <p:nvPr/>
        </p:nvPicPr>
        <p:blipFill>
          <a:blip r:embed="rId3">
            <a:alphaModFix/>
          </a:blip>
          <a:stretch>
            <a:fillRect/>
          </a:stretch>
        </p:blipFill>
        <p:spPr>
          <a:xfrm>
            <a:off x="233550" y="1152924"/>
            <a:ext cx="1148137" cy="1056601"/>
          </a:xfrm>
          <a:prstGeom prst="rect">
            <a:avLst/>
          </a:prstGeom>
          <a:noFill/>
          <a:ln>
            <a:noFill/>
          </a:ln>
        </p:spPr>
      </p:pic>
      <p:sp>
        <p:nvSpPr>
          <p:cNvPr id="132" name="Google Shape;132;p20"/>
          <p:cNvSpPr txBox="1"/>
          <p:nvPr/>
        </p:nvSpPr>
        <p:spPr>
          <a:xfrm>
            <a:off x="1722200" y="1194725"/>
            <a:ext cx="24384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Important for muscle strength and function. Deficiency can lead to muscle weakness, pain, and an increased risk of falls and fractures, especially in older adults.</a:t>
            </a:r>
            <a:endParaRPr sz="1000">
              <a:solidFill>
                <a:schemeClr val="dk1"/>
              </a:solidFill>
            </a:endParaRPr>
          </a:p>
          <a:p>
            <a:pPr marL="0" lvl="0" indent="0" algn="l" rtl="0">
              <a:spcBef>
                <a:spcPts val="0"/>
              </a:spcBef>
              <a:spcAft>
                <a:spcPts val="0"/>
              </a:spcAft>
              <a:buNone/>
            </a:pPr>
            <a:endParaRPr sz="1000"/>
          </a:p>
        </p:txBody>
      </p:sp>
      <p:pic>
        <p:nvPicPr>
          <p:cNvPr id="133" name="Google Shape;133;p20"/>
          <p:cNvPicPr preferRelativeResize="0"/>
          <p:nvPr/>
        </p:nvPicPr>
        <p:blipFill>
          <a:blip r:embed="rId4">
            <a:alphaModFix/>
          </a:blip>
          <a:stretch>
            <a:fillRect/>
          </a:stretch>
        </p:blipFill>
        <p:spPr>
          <a:xfrm>
            <a:off x="353850" y="2449525"/>
            <a:ext cx="894200" cy="1291625"/>
          </a:xfrm>
          <a:prstGeom prst="rect">
            <a:avLst/>
          </a:prstGeom>
          <a:noFill/>
          <a:ln>
            <a:noFill/>
          </a:ln>
        </p:spPr>
      </p:pic>
      <p:sp>
        <p:nvSpPr>
          <p:cNvPr id="134" name="Google Shape;134;p20"/>
          <p:cNvSpPr txBox="1"/>
          <p:nvPr/>
        </p:nvSpPr>
        <p:spPr>
          <a:xfrm>
            <a:off x="1763900" y="2416725"/>
            <a:ext cx="24384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chemeClr val="dk1"/>
                </a:solidFill>
              </a:rPr>
              <a:t>It promotes calcium absorption in the gut. This is essential for maintaining strong and healthy bones. Without sufficient vitamin D, the body cannot absorb enough calcium, leading to conditions like osteoporosis (brittle bones) in adults and rickets in children (soft and weak bones).</a:t>
            </a:r>
            <a:endParaRPr sz="1000" dirty="0">
              <a:solidFill>
                <a:schemeClr val="dk1"/>
              </a:solidFill>
            </a:endParaRPr>
          </a:p>
          <a:p>
            <a:pPr marL="0" lvl="0" indent="0" algn="l" rtl="0">
              <a:spcBef>
                <a:spcPts val="0"/>
              </a:spcBef>
              <a:spcAft>
                <a:spcPts val="0"/>
              </a:spcAft>
              <a:buNone/>
            </a:pPr>
            <a:endParaRPr sz="1000" dirty="0">
              <a:solidFill>
                <a:schemeClr val="dk1"/>
              </a:solidFill>
            </a:endParaRPr>
          </a:p>
        </p:txBody>
      </p:sp>
      <p:pic>
        <p:nvPicPr>
          <p:cNvPr id="135" name="Google Shape;135;p20"/>
          <p:cNvPicPr preferRelativeResize="0"/>
          <p:nvPr/>
        </p:nvPicPr>
        <p:blipFill>
          <a:blip r:embed="rId5">
            <a:alphaModFix/>
          </a:blip>
          <a:stretch>
            <a:fillRect/>
          </a:stretch>
        </p:blipFill>
        <p:spPr>
          <a:xfrm>
            <a:off x="319400" y="4049478"/>
            <a:ext cx="1148125" cy="1094022"/>
          </a:xfrm>
          <a:prstGeom prst="rect">
            <a:avLst/>
          </a:prstGeom>
          <a:noFill/>
          <a:ln>
            <a:noFill/>
          </a:ln>
        </p:spPr>
      </p:pic>
      <p:sp>
        <p:nvSpPr>
          <p:cNvPr id="136" name="Google Shape;136;p20"/>
          <p:cNvSpPr txBox="1"/>
          <p:nvPr/>
        </p:nvSpPr>
        <p:spPr>
          <a:xfrm>
            <a:off x="1763900" y="4146363"/>
            <a:ext cx="24384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Some studies have suggested that low vitamin D levels may be associated with an increased risk of cardiovascular diseases like hypertension, heart disease, and stroke.</a:t>
            </a:r>
            <a:endParaRPr sz="1000"/>
          </a:p>
        </p:txBody>
      </p:sp>
      <p:sp>
        <p:nvSpPr>
          <p:cNvPr id="137" name="Google Shape;137;p20"/>
          <p:cNvSpPr txBox="1"/>
          <p:nvPr/>
        </p:nvSpPr>
        <p:spPr>
          <a:xfrm>
            <a:off x="4583325" y="1184400"/>
            <a:ext cx="38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8" name="Google Shape;138;p20"/>
          <p:cNvSpPr txBox="1"/>
          <p:nvPr/>
        </p:nvSpPr>
        <p:spPr>
          <a:xfrm>
            <a:off x="6027825" y="993175"/>
            <a:ext cx="24384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Adequate vitamin D during pregnancy is crucial for the development of the baby's bones and overall health. Vitamin D deficiency during pregnancy can lead to complications like gestational diabetes and preeclampsia. It may also affect the child's long-term health</a:t>
            </a:r>
            <a:endParaRPr sz="1000"/>
          </a:p>
        </p:txBody>
      </p:sp>
      <p:sp>
        <p:nvSpPr>
          <p:cNvPr id="139" name="Google Shape;139;p20"/>
          <p:cNvSpPr txBox="1"/>
          <p:nvPr/>
        </p:nvSpPr>
        <p:spPr>
          <a:xfrm>
            <a:off x="6027825" y="2672375"/>
            <a:ext cx="24384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It has been associated with a reduced risk of infections, including respiratory infections like the common cold and flu. Some research also suggests that adequate vitamin D levels may help the immune system respond effectively to pathogens.</a:t>
            </a:r>
            <a:endParaRPr sz="1000">
              <a:solidFill>
                <a:schemeClr val="dk1"/>
              </a:solidFill>
            </a:endParaRPr>
          </a:p>
          <a:p>
            <a:pPr marL="0" lvl="0" indent="0" algn="l" rtl="0">
              <a:spcBef>
                <a:spcPts val="0"/>
              </a:spcBef>
              <a:spcAft>
                <a:spcPts val="0"/>
              </a:spcAft>
              <a:buNone/>
            </a:pPr>
            <a:endParaRPr sz="1000">
              <a:solidFill>
                <a:schemeClr val="dk1"/>
              </a:solidFill>
            </a:endParaRPr>
          </a:p>
        </p:txBody>
      </p:sp>
      <p:sp>
        <p:nvSpPr>
          <p:cNvPr id="140" name="Google Shape;140;p20"/>
          <p:cNvSpPr txBox="1"/>
          <p:nvPr/>
        </p:nvSpPr>
        <p:spPr>
          <a:xfrm>
            <a:off x="6027825" y="3944813"/>
            <a:ext cx="24384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pic>
        <p:nvPicPr>
          <p:cNvPr id="141" name="Google Shape;141;p20"/>
          <p:cNvPicPr preferRelativeResize="0"/>
          <p:nvPr/>
        </p:nvPicPr>
        <p:blipFill>
          <a:blip r:embed="rId6">
            <a:alphaModFix/>
          </a:blip>
          <a:stretch>
            <a:fillRect/>
          </a:stretch>
        </p:blipFill>
        <p:spPr>
          <a:xfrm>
            <a:off x="4656739" y="1132275"/>
            <a:ext cx="1038461" cy="1056600"/>
          </a:xfrm>
          <a:prstGeom prst="rect">
            <a:avLst/>
          </a:prstGeom>
          <a:noFill/>
          <a:ln>
            <a:noFill/>
          </a:ln>
        </p:spPr>
      </p:pic>
      <p:pic>
        <p:nvPicPr>
          <p:cNvPr id="142" name="Google Shape;142;p20"/>
          <p:cNvPicPr preferRelativeResize="0"/>
          <p:nvPr/>
        </p:nvPicPr>
        <p:blipFill>
          <a:blip r:embed="rId7">
            <a:alphaModFix/>
          </a:blip>
          <a:stretch>
            <a:fillRect/>
          </a:stretch>
        </p:blipFill>
        <p:spPr>
          <a:xfrm>
            <a:off x="4564352" y="2751175"/>
            <a:ext cx="1305136" cy="122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343" t="9699" r="24245" b="4291"/>
          <a:stretch/>
        </p:blipFill>
        <p:spPr>
          <a:xfrm>
            <a:off x="963823" y="322696"/>
            <a:ext cx="3200400" cy="4499496"/>
          </a:xfrm>
          <a:prstGeom prst="rect">
            <a:avLst/>
          </a:prstGeom>
        </p:spPr>
      </p:pic>
      <p:pic>
        <p:nvPicPr>
          <p:cNvPr id="3" name="Picture 2"/>
          <p:cNvPicPr>
            <a:picLocks noChangeAspect="1"/>
          </p:cNvPicPr>
          <p:nvPr/>
        </p:nvPicPr>
        <p:blipFill rotWithShape="1">
          <a:blip r:embed="rId3"/>
          <a:srcRect l="42551" t="11722" r="25183" b="10304"/>
          <a:stretch/>
        </p:blipFill>
        <p:spPr>
          <a:xfrm>
            <a:off x="4947956" y="291522"/>
            <a:ext cx="3333135" cy="4530670"/>
          </a:xfrm>
          <a:prstGeom prst="rect">
            <a:avLst/>
          </a:prstGeom>
        </p:spPr>
      </p:pic>
    </p:spTree>
    <p:extLst>
      <p:ext uri="{BB962C8B-B14F-4D97-AF65-F5344CB8AC3E}">
        <p14:creationId xmlns:p14="http://schemas.microsoft.com/office/powerpoint/2010/main" val="117757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809" t="8995" r="23810" b="5333"/>
          <a:stretch/>
        </p:blipFill>
        <p:spPr>
          <a:xfrm>
            <a:off x="493486" y="101600"/>
            <a:ext cx="3497943" cy="4902934"/>
          </a:xfrm>
          <a:prstGeom prst="rect">
            <a:avLst/>
          </a:prstGeom>
        </p:spPr>
      </p:pic>
    </p:spTree>
    <p:extLst>
      <p:ext uri="{BB962C8B-B14F-4D97-AF65-F5344CB8AC3E}">
        <p14:creationId xmlns:p14="http://schemas.microsoft.com/office/powerpoint/2010/main" val="289457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3033" t="11741" r="25032" b="9463"/>
          <a:stretch/>
        </p:blipFill>
        <p:spPr>
          <a:xfrm>
            <a:off x="655952" y="257697"/>
            <a:ext cx="3436274" cy="4530671"/>
          </a:xfrm>
          <a:prstGeom prst="rect">
            <a:avLst/>
          </a:prstGeom>
        </p:spPr>
      </p:pic>
      <p:pic>
        <p:nvPicPr>
          <p:cNvPr id="3" name="Picture 2"/>
          <p:cNvPicPr>
            <a:picLocks noChangeAspect="1"/>
          </p:cNvPicPr>
          <p:nvPr/>
        </p:nvPicPr>
        <p:blipFill rotWithShape="1">
          <a:blip r:embed="rId3"/>
          <a:srcRect l="43032" t="10709" r="24645" b="7741"/>
          <a:stretch/>
        </p:blipFill>
        <p:spPr>
          <a:xfrm>
            <a:off x="5091112" y="192698"/>
            <a:ext cx="3372589" cy="4660668"/>
          </a:xfrm>
          <a:prstGeom prst="rect">
            <a:avLst/>
          </a:prstGeom>
        </p:spPr>
      </p:pic>
    </p:spTree>
    <p:extLst>
      <p:ext uri="{BB962C8B-B14F-4D97-AF65-F5344CB8AC3E}">
        <p14:creationId xmlns:p14="http://schemas.microsoft.com/office/powerpoint/2010/main" val="246807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666750" y="2012094"/>
            <a:ext cx="7810500" cy="1743000"/>
          </a:xfrm>
          <a:prstGeom prst="rect">
            <a:avLst/>
          </a:prstGeom>
          <a:noFill/>
          <a:ln>
            <a:noFill/>
          </a:ln>
        </p:spPr>
        <p:txBody>
          <a:bodyPr spcFirstLastPara="1" wrap="square" lIns="19050" tIns="19050" rIns="19050" bIns="19050" anchor="b" anchorCtr="0">
            <a:normAutofit/>
          </a:bodyPr>
          <a:lstStyle/>
          <a:p>
            <a:pPr marL="0" marR="0" lvl="0" indent="0" algn="ctr" rtl="0">
              <a:lnSpc>
                <a:spcPct val="100000"/>
              </a:lnSpc>
              <a:spcBef>
                <a:spcPts val="0"/>
              </a:spcBef>
              <a:spcAft>
                <a:spcPts val="0"/>
              </a:spcAft>
              <a:buClr>
                <a:srgbClr val="000000"/>
              </a:buClr>
              <a:buSzPts val="5600"/>
              <a:buFont typeface="Helvetica Neue"/>
              <a:buNone/>
            </a:pPr>
            <a:r>
              <a:rPr lang="en" sz="5600" b="1" i="0" u="none" strike="noStrike" cap="none" dirty="0">
                <a:solidFill>
                  <a:srgbClr val="0B5394"/>
                </a:solidFill>
                <a:latin typeface="Helvetica Neue"/>
                <a:ea typeface="Helvetica Neue"/>
                <a:cs typeface="Helvetica Neue"/>
                <a:sym typeface="Helvetica Neue"/>
              </a:rPr>
              <a:t>Thank you!</a:t>
            </a:r>
            <a:endParaRPr sz="500" dirty="0">
              <a:solidFill>
                <a:srgbClr val="0B5394"/>
              </a:solidFill>
            </a:endParaRPr>
          </a:p>
        </p:txBody>
      </p:sp>
      <p:sp>
        <p:nvSpPr>
          <p:cNvPr id="215" name="Google Shape;215;p26"/>
          <p:cNvSpPr txBox="1"/>
          <p:nvPr/>
        </p:nvSpPr>
        <p:spPr>
          <a:xfrm>
            <a:off x="1698211" y="3890838"/>
            <a:ext cx="5747700" cy="865200"/>
          </a:xfrm>
          <a:prstGeom prst="rect">
            <a:avLst/>
          </a:prstGeom>
          <a:noFill/>
          <a:ln>
            <a:noFill/>
          </a:ln>
        </p:spPr>
        <p:txBody>
          <a:bodyPr spcFirstLastPara="1" wrap="square" lIns="19050" tIns="19050" rIns="19050" bIns="19050" anchor="ctr" anchorCtr="0">
            <a:normAutofit/>
          </a:bodyPr>
          <a:lstStyle/>
          <a:p>
            <a:pPr marL="0" marR="0" lvl="0" indent="0" algn="ctr" rtl="0">
              <a:lnSpc>
                <a:spcPct val="100000"/>
              </a:lnSpc>
              <a:spcBef>
                <a:spcPts val="0"/>
              </a:spcBef>
              <a:spcAft>
                <a:spcPts val="0"/>
              </a:spcAft>
              <a:buClr>
                <a:srgbClr val="000000"/>
              </a:buClr>
              <a:buSzPts val="3800"/>
              <a:buFont typeface="Helvetica Neue"/>
              <a:buNone/>
            </a:pPr>
            <a:endParaRPr sz="3800" b="0" i="0" u="sng" strike="noStrike" cap="none">
              <a:solidFill>
                <a:schemeClr val="hlink"/>
              </a:solidFill>
              <a:latin typeface="Helvetica Neue"/>
              <a:ea typeface="Helvetica Neue"/>
              <a:cs typeface="Helvetica Neue"/>
              <a:sym typeface="Helvetica Neue"/>
              <a:hlinkClick r:id="rId3"/>
            </a:endParaRPr>
          </a:p>
        </p:txBody>
      </p:sp>
      <p:sp>
        <p:nvSpPr>
          <p:cNvPr id="5" name="Rectangle 4"/>
          <p:cNvSpPr/>
          <p:nvPr/>
        </p:nvSpPr>
        <p:spPr>
          <a:xfrm>
            <a:off x="555368" y="1275126"/>
            <a:ext cx="7771509" cy="1015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IN" sz="2400" b="1" dirty="0" smtClean="0"/>
              <a:t>  </a:t>
            </a:r>
          </a:p>
          <a:p>
            <a:pPr algn="ctr"/>
            <a:r>
              <a:rPr lang="en-IN" sz="3600" b="1" dirty="0" smtClean="0">
                <a:solidFill>
                  <a:srgbClr val="FF0000"/>
                </a:solidFill>
              </a:rPr>
              <a:t>SELOI </a:t>
            </a:r>
            <a:r>
              <a:rPr lang="en-IN" sz="3600" b="1" dirty="0">
                <a:solidFill>
                  <a:srgbClr val="FF0000"/>
                </a:solidFill>
              </a:rPr>
              <a:t>HEALTHCARE PVT. LTD.</a:t>
            </a:r>
            <a:endParaRPr lang="en-US" sz="3600" b="1" dirty="0">
              <a:solidFill>
                <a:srgbClr val="FF0000"/>
              </a:solidFill>
            </a:endParaRPr>
          </a:p>
        </p:txBody>
      </p:sp>
      <p:pic>
        <p:nvPicPr>
          <p:cNvPr id="6" name="Picture 5"/>
          <p:cNvPicPr>
            <a:picLocks noChangeAspect="1"/>
          </p:cNvPicPr>
          <p:nvPr/>
        </p:nvPicPr>
        <p:blipFill rotWithShape="1">
          <a:blip r:embed="rId4"/>
          <a:srcRect l="3442" t="9861" r="85890" b="83563"/>
          <a:stretch/>
        </p:blipFill>
        <p:spPr>
          <a:xfrm>
            <a:off x="555368" y="301565"/>
            <a:ext cx="1380549" cy="981757"/>
          </a:xfrm>
          <a:prstGeom prst="rect">
            <a:avLst/>
          </a:prstGeom>
          <a:noFill/>
          <a:ln>
            <a:noFill/>
          </a:ln>
        </p:spPr>
        <p:style>
          <a:lnRef idx="0">
            <a:scrgbClr r="0" g="0" b="0"/>
          </a:lnRef>
          <a:fillRef idx="0">
            <a:scrgbClr r="0" g="0" b="0"/>
          </a:fillRef>
          <a:effectRef idx="0">
            <a:scrgbClr r="0" g="0" b="0"/>
          </a:effectRef>
          <a:fontRef idx="minor">
            <a:schemeClr val="accent2"/>
          </a:fontRef>
        </p:style>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897</Words>
  <Application>Microsoft Office PowerPoint</Application>
  <PresentationFormat>On-screen Show (16:9)</PresentationFormat>
  <Paragraphs>49</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Helvetica Neue</vt:lpstr>
      <vt:lpstr>Helvetica Neue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modified xsi:type="dcterms:W3CDTF">2023-09-14T11:39:01Z</dcterms:modified>
</cp:coreProperties>
</file>